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3" r:id="rId9"/>
    <p:sldId id="262" r:id="rId10"/>
    <p:sldId id="309" r:id="rId11"/>
    <p:sldId id="261" r:id="rId12"/>
    <p:sldId id="264" r:id="rId13"/>
    <p:sldId id="265" r:id="rId14"/>
    <p:sldId id="278" r:id="rId15"/>
    <p:sldId id="286" r:id="rId16"/>
    <p:sldId id="266" r:id="rId17"/>
    <p:sldId id="267" r:id="rId18"/>
    <p:sldId id="269" r:id="rId19"/>
    <p:sldId id="270" r:id="rId20"/>
    <p:sldId id="271" r:id="rId21"/>
    <p:sldId id="268" r:id="rId22"/>
    <p:sldId id="272" r:id="rId23"/>
    <p:sldId id="296" r:id="rId24"/>
    <p:sldId id="297" r:id="rId25"/>
    <p:sldId id="298" r:id="rId26"/>
    <p:sldId id="299" r:id="rId27"/>
    <p:sldId id="273" r:id="rId28"/>
    <p:sldId id="279" r:id="rId29"/>
    <p:sldId id="280" r:id="rId30"/>
    <p:sldId id="289" r:id="rId31"/>
    <p:sldId id="290" r:id="rId32"/>
    <p:sldId id="291" r:id="rId33"/>
    <p:sldId id="292" r:id="rId34"/>
    <p:sldId id="293" r:id="rId35"/>
    <p:sldId id="300" r:id="rId36"/>
    <p:sldId id="294" r:id="rId37"/>
    <p:sldId id="295" r:id="rId38"/>
    <p:sldId id="288" r:id="rId39"/>
    <p:sldId id="283" r:id="rId40"/>
    <p:sldId id="282" r:id="rId41"/>
    <p:sldId id="284" r:id="rId42"/>
    <p:sldId id="277" r:id="rId43"/>
    <p:sldId id="301" r:id="rId44"/>
    <p:sldId id="302" r:id="rId45"/>
    <p:sldId id="308" r:id="rId46"/>
    <p:sldId id="303" r:id="rId47"/>
    <p:sldId id="304" r:id="rId48"/>
    <p:sldId id="305" r:id="rId49"/>
    <p:sldId id="306" r:id="rId50"/>
    <p:sldId id="307" r:id="rId5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22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60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696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3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8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60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91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7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99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64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678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6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37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3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64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4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074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86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84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4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6785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185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101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27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4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1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56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83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8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23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3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88CDA-F09A-4060-9C8F-5EE785F71586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C22-9CFE-42A4-9A13-425F8F7C9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16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AD8C-E2B3-4708-9DD3-8112B0EE20B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F421-4EA0-4497-B60E-BC54E2E5A58F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2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76672"/>
            <a:ext cx="7772400" cy="7920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Краткое содержание сегодняшнего материала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2204864"/>
            <a:ext cx="7776864" cy="388843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Принцип черного ящика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Организация памяти компьютера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Как компьютер выполняет программу?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Ассемблер (начало)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Компиляция и </a:t>
            </a:r>
            <a:r>
              <a:rPr lang="en-US" sz="2800" dirty="0" smtClean="0">
                <a:solidFill>
                  <a:schemeClr val="tx1"/>
                </a:solidFill>
              </a:rPr>
              <a:t>IDE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algn="l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3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устроен </a:t>
            </a:r>
            <a:r>
              <a:rPr lang="en-US" dirty="0" smtClean="0"/>
              <a:t>D-</a:t>
            </a:r>
            <a:r>
              <a:rPr lang="ru-RU" dirty="0" smtClean="0"/>
              <a:t>триггер?</a:t>
            </a:r>
            <a:endParaRPr lang="ru-RU" dirty="0"/>
          </a:p>
        </p:txBody>
      </p:sp>
      <p:pic>
        <p:nvPicPr>
          <p:cNvPr id="7170" name="Picture 2" descr="http://cpuville.com/images/register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484784"/>
            <a:ext cx="653944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puville.com/images/logic_gates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7"/>
            <a:ext cx="359818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83968" y="4581128"/>
            <a:ext cx="446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Элемент НЕ-И (</a:t>
            </a:r>
            <a:r>
              <a:rPr lang="en-US" dirty="0" smtClean="0"/>
              <a:t>NAND GATE)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dirty="0" smtClean="0"/>
              <a:t>на выходе 0 только когда на обоих входах 1</a:t>
            </a:r>
          </a:p>
        </p:txBody>
      </p:sp>
    </p:spTree>
    <p:extLst>
      <p:ext uri="{BB962C8B-B14F-4D97-AF65-F5344CB8AC3E}">
        <p14:creationId xmlns:p14="http://schemas.microsoft.com/office/powerpoint/2010/main" val="28330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как устроен элемент НЕ-И?</a:t>
            </a:r>
            <a:endParaRPr lang="ru-RU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28787"/>
            <a:ext cx="4536504" cy="407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3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как устроен транзистор?</a:t>
            </a:r>
            <a:endParaRPr lang="ru-RU" dirty="0"/>
          </a:p>
        </p:txBody>
      </p:sp>
      <p:pic>
        <p:nvPicPr>
          <p:cNvPr id="16386" name="Picture 2" descr="http://websanya.ru/wp-content/uploads/2014/07/we-need-to-go-dee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59996"/>
            <a:ext cx="61912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5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вовремя остановиться?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/>
          </a:bodyPr>
          <a:lstStyle/>
          <a:p>
            <a:r>
              <a:rPr lang="ru-RU" sz="2400" i="1" dirty="0" smtClean="0"/>
              <a:t>Как правило,</a:t>
            </a:r>
            <a:r>
              <a:rPr lang="ru-RU" sz="2400" dirty="0" smtClean="0"/>
              <a:t> </a:t>
            </a:r>
            <a:r>
              <a:rPr lang="ru-RU" sz="2400" dirty="0" err="1" smtClean="0"/>
              <a:t>схемотехника</a:t>
            </a:r>
            <a:r>
              <a:rPr lang="ru-RU" sz="2400" dirty="0" smtClean="0"/>
              <a:t> </a:t>
            </a:r>
            <a:r>
              <a:rPr lang="ru-RU" sz="2400" i="1" dirty="0" smtClean="0"/>
              <a:t>процессора</a:t>
            </a:r>
            <a:r>
              <a:rPr lang="ru-RU" sz="2400" dirty="0" smtClean="0"/>
              <a:t> от программиста скрыта весьма надежно.</a:t>
            </a:r>
          </a:p>
          <a:p>
            <a:endParaRPr lang="ru-RU" sz="2400" dirty="0" smtClean="0"/>
          </a:p>
          <a:p>
            <a:r>
              <a:rPr lang="ru-RU" sz="2400" dirty="0" smtClean="0"/>
              <a:t>Но </a:t>
            </a:r>
            <a:r>
              <a:rPr lang="ru-RU" sz="2400" i="1" dirty="0" smtClean="0"/>
              <a:t>принципиальное</a:t>
            </a:r>
            <a:r>
              <a:rPr lang="ru-RU" sz="2400" dirty="0" smtClean="0"/>
              <a:t> устройство процессора, к сожалению, скрыто </a:t>
            </a:r>
            <a:r>
              <a:rPr lang="ru-RU" sz="2400" i="1" dirty="0" smtClean="0"/>
              <a:t>не всегда.</a:t>
            </a:r>
            <a:endParaRPr lang="ru-RU" sz="2400" dirty="0" smtClean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65564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хранить несколько бит?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36520"/>
              </p:ext>
            </p:extLst>
          </p:nvPr>
        </p:nvGraphicFramePr>
        <p:xfrm>
          <a:off x="4355976" y="1556792"/>
          <a:ext cx="39604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Емкость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Кол-во проводов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 бит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30805"/>
              </p:ext>
            </p:extLst>
          </p:nvPr>
        </p:nvGraphicFramePr>
        <p:xfrm>
          <a:off x="4355976" y="2276872"/>
          <a:ext cx="39604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4 бита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r>
                        <a:rPr lang="ru-RU" baseline="0" dirty="0" smtClean="0"/>
                        <a:t> входа данных</a:t>
                      </a:r>
                    </a:p>
                    <a:p>
                      <a:r>
                        <a:rPr lang="ru-RU" baseline="0" dirty="0" smtClean="0"/>
                        <a:t>4 выхода данных</a:t>
                      </a:r>
                    </a:p>
                    <a:p>
                      <a:r>
                        <a:rPr lang="ru-RU" baseline="0" dirty="0" smtClean="0"/>
                        <a:t>1 вход </a:t>
                      </a:r>
                      <a:r>
                        <a:rPr lang="en-US" baseline="0" dirty="0" smtClean="0"/>
                        <a:t>E </a:t>
                      </a:r>
                      <a:r>
                        <a:rPr lang="ru-RU" baseline="0" dirty="0" smtClean="0"/>
                        <a:t>(всего 9)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61370"/>
              </p:ext>
            </p:extLst>
          </p:nvPr>
        </p:nvGraphicFramePr>
        <p:xfrm>
          <a:off x="4355976" y="3212976"/>
          <a:ext cx="39604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 бит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089677"/>
              </p:ext>
            </p:extLst>
          </p:nvPr>
        </p:nvGraphicFramePr>
        <p:xfrm>
          <a:off x="4355976" y="3933056"/>
          <a:ext cx="39604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 гигабайта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 миллиарда?!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57723"/>
              </p:ext>
            </p:extLst>
          </p:nvPr>
        </p:nvGraphicFramePr>
        <p:xfrm>
          <a:off x="4355976" y="3573016"/>
          <a:ext cx="39604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 </a:t>
                      </a:r>
                      <a:r>
                        <a:rPr lang="ru-RU" dirty="0" smtClean="0"/>
                        <a:t>бит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2*N</a:t>
                      </a:r>
                      <a:r>
                        <a:rPr lang="en-US" baseline="0" dirty="0" smtClean="0"/>
                        <a:t> + 1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350061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3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хранить много-много бит?</a:t>
            </a:r>
            <a:endParaRPr lang="ru-RU" dirty="0"/>
          </a:p>
        </p:txBody>
      </p:sp>
      <p:pic>
        <p:nvPicPr>
          <p:cNvPr id="10242" name="Picture 2" descr="http://cpuville.com/images/register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19147"/>
            <a:ext cx="5524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2790" y="1675255"/>
            <a:ext cx="689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Последовательно:</a:t>
            </a:r>
            <a:r>
              <a:rPr lang="en-US" sz="2400" dirty="0" smtClean="0"/>
              <a:t> - N </a:t>
            </a:r>
            <a:r>
              <a:rPr lang="ru-RU" sz="2400" dirty="0" smtClean="0"/>
              <a:t>бит – 3 провода (но </a:t>
            </a:r>
            <a:r>
              <a:rPr lang="en-US" sz="2400" dirty="0" smtClean="0"/>
              <a:t>N </a:t>
            </a:r>
            <a:r>
              <a:rPr lang="ru-RU" sz="2400" dirty="0" smtClean="0"/>
              <a:t>тактов)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451286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Обычно все же байтами или группами байт. Такой </a:t>
            </a:r>
            <a:r>
              <a:rPr lang="ru-RU" i="1" dirty="0" smtClean="0"/>
              <a:t>подход</a:t>
            </a:r>
            <a:r>
              <a:rPr lang="ru-RU" dirty="0" smtClean="0"/>
              <a:t> используется </a:t>
            </a:r>
          </a:p>
          <a:p>
            <a:r>
              <a:rPr lang="ru-RU" dirty="0" smtClean="0"/>
              <a:t>в стримерах, винчестерах,</a:t>
            </a:r>
            <a:r>
              <a:rPr lang="en-US" dirty="0" smtClean="0"/>
              <a:t> </a:t>
            </a:r>
            <a:r>
              <a:rPr lang="ru-RU" dirty="0" smtClean="0"/>
              <a:t>дискетах, </a:t>
            </a:r>
            <a:r>
              <a:rPr lang="en-US" dirty="0" smtClean="0"/>
              <a:t>CD/DVD/BD </a:t>
            </a:r>
            <a:r>
              <a:rPr lang="ru-RU" dirty="0" smtClean="0"/>
              <a:t>и так далее.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15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хранить много-много бит?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1600" y="1556792"/>
                <a:ext cx="5762347" cy="496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В виде матрицы: </a:t>
                </a:r>
                <a:r>
                  <a:rPr lang="en-US" sz="2400" dirty="0" smtClean="0"/>
                  <a:t>N </a:t>
                </a:r>
                <a:r>
                  <a:rPr lang="ru-RU" sz="2400" dirty="0" smtClean="0"/>
                  <a:t>бит –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3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проводов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56792"/>
                <a:ext cx="5762347" cy="496418"/>
              </a:xfrm>
              <a:prstGeom prst="rect">
                <a:avLst/>
              </a:prstGeom>
              <a:blipFill rotWithShape="1">
                <a:blip r:embed="rId2"/>
                <a:stretch>
                  <a:fillRect l="-1586" t="-2439" r="-634" b="-26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http://www.i-programmer.info/images/stories/BabBag/Memory2/ar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26" y="2420888"/>
            <a:ext cx="6264696" cy="33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7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dirty="0" smtClean="0"/>
              <a:t>Запись</a:t>
            </a:r>
            <a:endParaRPr lang="ru-RU" dirty="0"/>
          </a:p>
        </p:txBody>
      </p:sp>
      <p:pic>
        <p:nvPicPr>
          <p:cNvPr id="13314" name="Picture 2" descr="http://www.i-programmer.info/images/stories/BabBag/Memory2/st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799"/>
            <a:ext cx="6048672" cy="4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dirty="0" smtClean="0"/>
              <a:t>Чтение</a:t>
            </a:r>
            <a:endParaRPr lang="ru-RU" dirty="0"/>
          </a:p>
        </p:txBody>
      </p:sp>
      <p:pic>
        <p:nvPicPr>
          <p:cNvPr id="14338" name="Picture 2" descr="http://www.i-programmer.info/images/stories/BabBag/Memory2/retr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1549330"/>
            <a:ext cx="644388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хранить много-много бит?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92790" y="1527175"/>
            <a:ext cx="6622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Использовать </a:t>
            </a:r>
            <a:r>
              <a:rPr lang="ru-RU" sz="2400" i="1" dirty="0" smtClean="0"/>
              <a:t>адреса</a:t>
            </a:r>
            <a:r>
              <a:rPr lang="ru-RU" sz="2400" dirty="0" smtClean="0"/>
              <a:t>: - </a:t>
            </a:r>
            <a:r>
              <a:rPr lang="en-US" sz="2400" dirty="0" smtClean="0"/>
              <a:t>N </a:t>
            </a:r>
            <a:r>
              <a:rPr lang="ru-RU" sz="2400" dirty="0" smtClean="0"/>
              <a:t>бит – </a:t>
            </a:r>
            <a:r>
              <a:rPr lang="en-US" sz="2400" dirty="0" smtClean="0"/>
              <a:t>~log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N  </a:t>
            </a:r>
            <a:r>
              <a:rPr lang="ru-RU" sz="2400" dirty="0" smtClean="0"/>
              <a:t>проводов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90984" y="5445224"/>
            <a:ext cx="82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реальности минимальная адресуемая единица (МАЕ) – не бит, а байт или более.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2" y="2132856"/>
            <a:ext cx="7084268" cy="319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4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черного ящика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1" y="1772816"/>
            <a:ext cx="8012056" cy="284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791" y="5229200"/>
            <a:ext cx="801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Чтобы пользоваться черным ящиком, не обязательно знать его внутреннее устройство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3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хранить много байт?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841994"/>
            <a:ext cx="832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8*N </a:t>
            </a:r>
            <a:r>
              <a:rPr lang="ru-RU" dirty="0" smtClean="0"/>
              <a:t>бит данных (</a:t>
            </a:r>
            <a:r>
              <a:rPr lang="en-US" dirty="0" smtClean="0"/>
              <a:t>N </a:t>
            </a:r>
            <a:r>
              <a:rPr lang="ru-RU" dirty="0" smtClean="0"/>
              <a:t>байт) – 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N</a:t>
            </a:r>
            <a:r>
              <a:rPr lang="ru-RU" dirty="0" smtClean="0"/>
              <a:t> проводов</a:t>
            </a:r>
            <a:r>
              <a:rPr lang="en-US" dirty="0" smtClean="0"/>
              <a:t> </a:t>
            </a:r>
            <a:r>
              <a:rPr lang="ru-RU" dirty="0" smtClean="0"/>
              <a:t>для шины адреса + </a:t>
            </a:r>
            <a:r>
              <a:rPr lang="en-US" dirty="0" smtClean="0"/>
              <a:t>N </a:t>
            </a:r>
            <a:r>
              <a:rPr lang="ru-RU" dirty="0" smtClean="0"/>
              <a:t>для шины данных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74" y="2636912"/>
            <a:ext cx="40195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9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выглядит в реальности?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Микрофотографии российского микроконтроллера </a:t>
            </a:r>
            <a:r>
              <a:rPr lang="ru-RU" sz="2000" dirty="0"/>
              <a:t>1986ВЕ91Т</a:t>
            </a:r>
            <a:endParaRPr lang="ru-RU" sz="2000" b="1" dirty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Источник изображений: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://habrahabr.ru/company/zeptobars/blog/178547/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1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brastorage.org/getpro/habr/post_images/fdf/0ea/e07/fdf0eae07c7338c562a5fb4085cb74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9" y="1196752"/>
            <a:ext cx="8784961" cy="42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SRAM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21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Память с адресной структурой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8280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Появилась не просто так.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Ее можно представить как одномерный массив, в котором адрес – это индекс элемента</a:t>
            </a:r>
            <a:r>
              <a:rPr lang="en-US" sz="2400" dirty="0"/>
              <a:t>.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Начальный адрес – необязательно численно равен нулю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«Памятей» может быть несколько, причем адреса в них могут численно совпадать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Может хранить разные по смыслу данные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Может соседствовать с не-адресной памятью.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7068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как хранятся многобайтные объекты?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99901" y="1844824"/>
            <a:ext cx="610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Объекты в смысле «штуковины», а не экземпляр класса С++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99901" y="2564904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Как хранится массив </a:t>
            </a:r>
            <a:r>
              <a:rPr lang="en-US" dirty="0" smtClean="0"/>
              <a:t>char a[5]?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256490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Подряд!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199901" y="3306180"/>
            <a:ext cx="323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 ближе к началу адресов </a:t>
            </a:r>
            <a:endParaRPr lang="en-US" dirty="0" smtClean="0"/>
          </a:p>
          <a:p>
            <a:r>
              <a:rPr lang="ru-RU" dirty="0" smtClean="0"/>
              <a:t>элемент </a:t>
            </a:r>
            <a:r>
              <a:rPr lang="en-US" dirty="0" smtClean="0"/>
              <a:t>a[0] </a:t>
            </a:r>
            <a:r>
              <a:rPr lang="ru-RU" dirty="0" smtClean="0"/>
              <a:t>или элемент </a:t>
            </a:r>
            <a:r>
              <a:rPr lang="en-US" dirty="0" smtClean="0"/>
              <a:t>a[4]?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75555" y="344467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a[0]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99901" y="5065730"/>
            <a:ext cx="332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Допустим,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ru-RU" dirty="0" smtClean="0"/>
              <a:t>занимает 4 байта.</a:t>
            </a:r>
          </a:p>
          <a:p>
            <a:r>
              <a:rPr lang="ru-RU" dirty="0" smtClean="0"/>
              <a:t>Как они хранятся?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75555" y="520422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Подряд!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99901" y="6084004"/>
            <a:ext cx="21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 в каком порядке?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6084004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Возможны варианты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199901" y="4324455"/>
            <a:ext cx="12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 почему?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4324454"/>
            <a:ext cx="384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Потому что </a:t>
            </a:r>
            <a:r>
              <a:rPr lang="en-US" dirty="0" smtClean="0"/>
              <a:t>a[x] </a:t>
            </a:r>
            <a:r>
              <a:rPr lang="ru-RU" dirty="0" smtClean="0"/>
              <a:t>эквивалентно *(</a:t>
            </a:r>
            <a:r>
              <a:rPr lang="en-US" dirty="0" smtClean="0"/>
              <a:t>a + x)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3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Endianness</a:t>
            </a:r>
            <a:r>
              <a:rPr lang="en-US" dirty="0" smtClean="0"/>
              <a:t> (</a:t>
            </a:r>
            <a:r>
              <a:rPr lang="ru-RU" dirty="0" smtClean="0"/>
              <a:t>порядок байт)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99566" y="1625024"/>
            <a:ext cx="3898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Little-endian</a:t>
            </a:r>
          </a:p>
          <a:p>
            <a:pPr algn="ctr"/>
            <a:endParaRPr lang="ru-RU" sz="2000" dirty="0" smtClean="0"/>
          </a:p>
          <a:p>
            <a:pPr algn="ctr"/>
            <a:r>
              <a:rPr lang="ru-RU" sz="2000" dirty="0" smtClean="0"/>
              <a:t>В меньшем адресе младший байт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625024"/>
            <a:ext cx="3794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Big-endian</a:t>
            </a:r>
          </a:p>
          <a:p>
            <a:pPr algn="ctr"/>
            <a:endParaRPr lang="ru-RU" sz="2000" dirty="0" smtClean="0"/>
          </a:p>
          <a:p>
            <a:pPr algn="ctr"/>
            <a:r>
              <a:rPr lang="ru-RU" sz="2000" dirty="0" smtClean="0"/>
              <a:t>В меньшем адресе старший байт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347864" y="2921168"/>
            <a:ext cx="202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 = 0x11223344;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3259" y="5877272"/>
            <a:ext cx="751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Еще бывает смешанный, но давайте лучше не будем про него вспоминать</a:t>
            </a:r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98921"/>
              </p:ext>
            </p:extLst>
          </p:nvPr>
        </p:nvGraphicFramePr>
        <p:xfrm>
          <a:off x="251520" y="3933056"/>
          <a:ext cx="3944620" cy="81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Адрес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Значение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0x44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0x33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971476"/>
              </p:ext>
            </p:extLst>
          </p:nvPr>
        </p:nvGraphicFramePr>
        <p:xfrm>
          <a:off x="4803844" y="3933056"/>
          <a:ext cx="3944620" cy="813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Адрес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Значение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0x33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0x44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2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Ассемблер и машинный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Что такое «машинный код»?</a:t>
            </a:r>
          </a:p>
          <a:p>
            <a:pPr marL="0" indent="0">
              <a:buNone/>
            </a:pPr>
            <a:r>
              <a:rPr lang="ru-RU" sz="2000" dirty="0" smtClean="0"/>
              <a:t>Это низкоуровневые команды, которые выполняет процессор. </a:t>
            </a:r>
          </a:p>
          <a:p>
            <a:pPr marL="0" indent="0">
              <a:buNone/>
            </a:pPr>
            <a:r>
              <a:rPr lang="ru-RU" sz="2000" dirty="0" smtClean="0"/>
              <a:t>«Ниже» машинных кодов программистам ходу нет.</a:t>
            </a: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Машинные коды – это числа.</a:t>
            </a:r>
          </a:p>
          <a:p>
            <a:pPr marL="0" indent="0">
              <a:buNone/>
            </a:pPr>
            <a:r>
              <a:rPr lang="ru-RU" sz="2000" dirty="0" smtClean="0"/>
              <a:t>Какие именно числа и какие действия ими кодируются?</a:t>
            </a: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Это зависит от конкретного процессора.</a:t>
            </a: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Машинный код получают из </a:t>
            </a:r>
            <a:r>
              <a:rPr lang="ru-RU" sz="2000" u="sng" dirty="0" smtClean="0"/>
              <a:t>исходного кода</a:t>
            </a:r>
            <a:r>
              <a:rPr lang="ru-RU" sz="2000" dirty="0" smtClean="0"/>
              <a:t> – текста на каком-нибудь языке программирования.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210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ru-RU" dirty="0" smtClean="0"/>
              <a:t>А что такое «ассемблер»?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424936" cy="5040560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ru-RU" sz="2000" u="sng" dirty="0" smtClean="0"/>
              <a:t>Язык ассемблера</a:t>
            </a:r>
            <a:r>
              <a:rPr lang="ru-RU" sz="2000" dirty="0" smtClean="0"/>
              <a:t> (</a:t>
            </a:r>
            <a:r>
              <a:rPr lang="en-US" sz="2000" dirty="0" smtClean="0"/>
              <a:t>assembly language) </a:t>
            </a:r>
            <a:r>
              <a:rPr lang="ru-RU" sz="2000" dirty="0" smtClean="0"/>
              <a:t>– язык программирования, инструкции которого соответствуют машинным кодам.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ru-RU" sz="2000" dirty="0" smtClean="0"/>
              <a:t>Соответствие практически взаимно-однозначное</a:t>
            </a:r>
            <a:r>
              <a:rPr lang="en-US" sz="2000" dirty="0" smtClean="0"/>
              <a:t> – </a:t>
            </a:r>
            <a:r>
              <a:rPr lang="ru-RU" sz="2000" dirty="0" smtClean="0"/>
              <a:t>не считая макросов, имен процедур и т.п.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5000"/>
              </a:lnSpc>
              <a:buNone/>
            </a:pPr>
            <a:r>
              <a:rPr lang="ru-RU" sz="2000" u="sng" dirty="0" smtClean="0"/>
              <a:t>Ассемблер</a:t>
            </a:r>
            <a:r>
              <a:rPr lang="ru-RU" sz="2000" dirty="0" smtClean="0"/>
              <a:t> (</a:t>
            </a:r>
            <a:r>
              <a:rPr lang="en-US" sz="2000" dirty="0" smtClean="0"/>
              <a:t>assembler) – </a:t>
            </a:r>
            <a:r>
              <a:rPr lang="ru-RU" sz="2000" dirty="0" smtClean="0"/>
              <a:t>программа, которая превращает исходник на языке ассемблера в машинные коды.</a:t>
            </a:r>
            <a:endParaRPr lang="ru-RU" sz="2000" dirty="0"/>
          </a:p>
          <a:p>
            <a:pPr marL="0" indent="0">
              <a:lnSpc>
                <a:spcPct val="125000"/>
              </a:lnSpc>
              <a:buNone/>
            </a:pPr>
            <a:endParaRPr lang="ru-RU" sz="2000" dirty="0"/>
          </a:p>
          <a:p>
            <a:pPr marL="0" indent="0">
              <a:lnSpc>
                <a:spcPct val="125000"/>
              </a:lnSpc>
              <a:buNone/>
            </a:pPr>
            <a:r>
              <a:rPr lang="ru-RU" sz="2000" dirty="0"/>
              <a:t>При этом </a:t>
            </a:r>
            <a:r>
              <a:rPr lang="ru-RU" sz="2000" dirty="0" smtClean="0"/>
              <a:t>есть еще </a:t>
            </a:r>
            <a:r>
              <a:rPr lang="ru-RU" sz="2000" u="sng" dirty="0" smtClean="0"/>
              <a:t>дизассемблированный код</a:t>
            </a:r>
            <a:r>
              <a:rPr lang="ru-RU" sz="2000" dirty="0" smtClean="0"/>
              <a:t> </a:t>
            </a:r>
            <a:r>
              <a:rPr lang="en-US" sz="2000" dirty="0" smtClean="0"/>
              <a:t>(disassembly).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ru-RU" sz="2000" dirty="0" smtClean="0"/>
              <a:t>Это исходный код на языке </a:t>
            </a:r>
            <a:r>
              <a:rPr lang="ru-RU" sz="2000" dirty="0"/>
              <a:t>ассемблера, полученный из бинарного </a:t>
            </a:r>
            <a:r>
              <a:rPr lang="ru-RU" sz="2000" dirty="0" smtClean="0"/>
              <a:t>файла, т.е</a:t>
            </a:r>
            <a:r>
              <a:rPr lang="ru-RU" sz="2000" dirty="0"/>
              <a:t>. из </a:t>
            </a:r>
            <a:r>
              <a:rPr lang="ru-RU" sz="2000" dirty="0" smtClean="0"/>
              <a:t>скомпилированной программы.</a:t>
            </a:r>
            <a:endParaRPr lang="ru-RU" sz="2000" dirty="0"/>
          </a:p>
          <a:p>
            <a:pPr marL="0" indent="0">
              <a:lnSpc>
                <a:spcPct val="125000"/>
              </a:lnSpc>
              <a:buNone/>
            </a:pPr>
            <a:endParaRPr lang="ru-RU" sz="2000" i="1" dirty="0"/>
          </a:p>
          <a:p>
            <a:pPr marL="0" indent="0">
              <a:lnSpc>
                <a:spcPct val="125000"/>
              </a:lnSpc>
              <a:buNone/>
            </a:pPr>
            <a:r>
              <a:rPr lang="ru-RU" sz="2000" dirty="0"/>
              <a:t>Но в обиходе ассемблером называют все вышеперечисленное.</a:t>
            </a:r>
          </a:p>
          <a:p>
            <a:pPr>
              <a:lnSpc>
                <a:spcPct val="125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843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4791" y="5229200"/>
            <a:ext cx="801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Чтобы пользоваться классом или библиотекой через интерфейс, необязательно понимать, как они реализованы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0" y="1806209"/>
            <a:ext cx="8047006" cy="284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6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Зачем знать ассемблер?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20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 smtClean="0"/>
              <a:t>Любой язык программирования так или иначе превращается в ассемблер.</a:t>
            </a:r>
          </a:p>
          <a:p>
            <a:pPr lvl="1"/>
            <a:r>
              <a:rPr lang="ru-RU" sz="2000" dirty="0" smtClean="0"/>
              <a:t>Т.е. любую </a:t>
            </a:r>
            <a:r>
              <a:rPr lang="ru-RU" sz="2000" dirty="0" err="1" smtClean="0"/>
              <a:t>замудренную</a:t>
            </a:r>
            <a:r>
              <a:rPr lang="ru-RU" sz="2000" dirty="0" smtClean="0"/>
              <a:t> идею или синтаксическую конструкцию можно </a:t>
            </a:r>
            <a:r>
              <a:rPr lang="ru-RU" sz="2000" i="1" dirty="0" smtClean="0"/>
              <a:t>понять</a:t>
            </a:r>
            <a:r>
              <a:rPr lang="ru-RU" sz="2000" dirty="0" smtClean="0"/>
              <a:t>, если представить, во что она скомпилировалась.</a:t>
            </a:r>
          </a:p>
          <a:p>
            <a:endParaRPr lang="ru-RU" sz="2400" dirty="0"/>
          </a:p>
          <a:p>
            <a:r>
              <a:rPr lang="ru-RU" sz="2400" dirty="0" smtClean="0"/>
              <a:t>Ассемблер синтаксически прост.</a:t>
            </a:r>
          </a:p>
          <a:p>
            <a:endParaRPr lang="ru-RU" sz="2400" dirty="0" smtClean="0"/>
          </a:p>
          <a:p>
            <a:r>
              <a:rPr lang="ru-RU" sz="2400" dirty="0" smtClean="0"/>
              <a:t>Ассемблер не врёт.</a:t>
            </a:r>
          </a:p>
          <a:p>
            <a:pPr lvl="1"/>
            <a:r>
              <a:rPr lang="ru-RU" sz="2000" dirty="0" smtClean="0"/>
              <a:t>Но иногда не договаривает :(</a:t>
            </a:r>
          </a:p>
          <a:p>
            <a:endParaRPr lang="ru-RU" sz="2400" dirty="0" smtClean="0"/>
          </a:p>
          <a:p>
            <a:r>
              <a:rPr lang="ru-RU" sz="2400" dirty="0" smtClean="0"/>
              <a:t>Некоторые концепции очень трудно понять (и объяснить) без знания ассемблера.</a:t>
            </a:r>
          </a:p>
          <a:p>
            <a:endParaRPr lang="ru-RU" sz="2400" dirty="0"/>
          </a:p>
          <a:p>
            <a:r>
              <a:rPr lang="ru-RU" sz="2400" dirty="0" smtClean="0"/>
              <a:t>В компиляторах бывают баги.</a:t>
            </a:r>
          </a:p>
        </p:txBody>
      </p:sp>
    </p:spTree>
    <p:extLst>
      <p:ext uri="{BB962C8B-B14F-4D97-AF65-F5344CB8AC3E}">
        <p14:creationId xmlns:p14="http://schemas.microsoft.com/office/powerpoint/2010/main" val="9602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/>
              <a:t>Если вы не верите, что ассемблер – это просто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8507288" cy="54005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Код на языках высокого уровня: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r>
              <a:rPr lang="en-US" dirty="0" smtClean="0"/>
              <a:t>J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avg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=: 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+/%#</a:t>
            </a:r>
          </a:p>
          <a:p>
            <a:pPr lvl="1"/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quicksort=: (($:@(&lt;#[), (=#[), $:@(&gt;#[)) ({~ ?@#)) ^: (1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&lt;#)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1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Регулярные выражения</a:t>
            </a:r>
          </a:p>
          <a:p>
            <a:pPr lvl="1"/>
            <a:r>
              <a:rPr lang="ru-RU" sz="1700" dirty="0">
                <a:latin typeface="Consolas" panose="020B0609020204030204" pitchFamily="49" charset="0"/>
                <a:cs typeface="Consolas" panose="020B0609020204030204" pitchFamily="49" charset="0"/>
              </a:rPr>
              <a:t>/^(?:(?:25[0-5]|2[0-4][0-9]|[01]?[0-9][0-9]?)\.){3}(?:25[0-5]|2[0-4][0-9]|[01]?[0-9][0-9]?)$/</a:t>
            </a:r>
            <a:endParaRPr lang="en-US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ru-RU" dirty="0" smtClean="0"/>
          </a:p>
          <a:p>
            <a:r>
              <a:rPr lang="en-US" dirty="0" smtClean="0"/>
              <a:t>Haskell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foldr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(:) [] [1,2,3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pt-BR" sz="1700" dirty="0">
                <a:latin typeface="Consolas" panose="020B0609020204030204" pitchFamily="49" charset="0"/>
                <a:cs typeface="Consolas" panose="020B0609020204030204" pitchFamily="49" charset="0"/>
              </a:rPr>
              <a:t>square :: Num a =&gt; a -&gt; </a:t>
            </a:r>
            <a:r>
              <a:rPr lang="pt-BR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lvl="1"/>
            <a:endParaRPr lang="ru-RU" dirty="0" smtClean="0"/>
          </a:p>
          <a:p>
            <a:r>
              <a:rPr lang="en-US" dirty="0" smtClean="0"/>
              <a:t>C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float, char, char); </a:t>
            </a:r>
            <a:endParaRPr lang="en-US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5[a] = 3;</a:t>
            </a:r>
            <a:endParaRPr lang="ru-RU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4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К</a:t>
            </a:r>
            <a:r>
              <a:rPr lang="ru-RU" sz="2400" dirty="0" smtClean="0"/>
              <a:t>од на ассемблере </a:t>
            </a:r>
            <a:r>
              <a:rPr lang="ru-RU" sz="2400" i="1" dirty="0" smtClean="0"/>
              <a:t>может </a:t>
            </a:r>
            <a:r>
              <a:rPr lang="ru-RU" sz="2400" dirty="0" smtClean="0"/>
              <a:t>работать быстрее, чем код на языке высокого уровня</a:t>
            </a:r>
            <a:r>
              <a:rPr lang="en-US" sz="2400" dirty="0"/>
              <a:t>.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r>
              <a:rPr lang="ru-RU" sz="2200" dirty="0" smtClean="0"/>
              <a:t>Но для этого нужно </a:t>
            </a:r>
            <a:r>
              <a:rPr lang="ru-RU" sz="2200" b="1" dirty="0" smtClean="0"/>
              <a:t>очень</a:t>
            </a:r>
            <a:r>
              <a:rPr lang="ru-RU" sz="2200" dirty="0" smtClean="0"/>
              <a:t> хорошо понимать, что происходит!</a:t>
            </a:r>
          </a:p>
          <a:p>
            <a:endParaRPr lang="ru-RU" sz="2200" dirty="0" smtClean="0"/>
          </a:p>
          <a:p>
            <a:r>
              <a:rPr lang="ru-RU" sz="2200" dirty="0" smtClean="0"/>
              <a:t>При этом такой код будет </a:t>
            </a:r>
            <a:r>
              <a:rPr lang="ru-RU" sz="2200" dirty="0" err="1" smtClean="0"/>
              <a:t>платформозависимым</a:t>
            </a:r>
            <a:r>
              <a:rPr lang="ru-RU" sz="2200" dirty="0" smtClean="0"/>
              <a:t>.</a:t>
            </a:r>
          </a:p>
          <a:p>
            <a:pPr lvl="1"/>
            <a:r>
              <a:rPr lang="ru-RU" sz="1800" dirty="0" smtClean="0"/>
              <a:t>Т.е. не заработает на процессоре с другим набором машинных команд.</a:t>
            </a:r>
          </a:p>
          <a:p>
            <a:endParaRPr lang="ru-RU" sz="2200" dirty="0" smtClean="0"/>
          </a:p>
          <a:p>
            <a:r>
              <a:rPr lang="ru-RU" sz="2200" dirty="0" smtClean="0"/>
              <a:t>Писать, читать и поддерживать его будет </a:t>
            </a:r>
            <a:r>
              <a:rPr lang="ru-RU" sz="2200" i="1" dirty="0" smtClean="0"/>
              <a:t>существенно</a:t>
            </a:r>
            <a:r>
              <a:rPr lang="ru-RU" sz="2200" dirty="0" smtClean="0"/>
              <a:t> сложнее.</a:t>
            </a:r>
            <a:endParaRPr lang="en-US" sz="2200" dirty="0" smtClean="0"/>
          </a:p>
          <a:p>
            <a:endParaRPr lang="en-US" sz="2200" dirty="0"/>
          </a:p>
          <a:p>
            <a:r>
              <a:rPr lang="ru-RU" sz="2200" dirty="0" smtClean="0"/>
              <a:t>Компиляторы становятся все лучше и лучше.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endParaRPr lang="ru-RU" sz="28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знать ассемблер?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78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Зачем знать ассемблер?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Batman gliding glitch [360p]_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268760"/>
            <a:ext cx="8192910" cy="460851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1520" y="6288995"/>
            <a:ext cx="2411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Batman: </a:t>
            </a:r>
            <a:r>
              <a:rPr lang="en-US" dirty="0" err="1">
                <a:solidFill>
                  <a:schemeClr val="bg1"/>
                </a:solidFill>
              </a:rPr>
              <a:t>Arkham</a:t>
            </a:r>
            <a:r>
              <a:rPr lang="en-US" dirty="0">
                <a:solidFill>
                  <a:schemeClr val="bg1"/>
                </a:solidFill>
              </a:rPr>
              <a:t> Knight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86341" y="6288995"/>
            <a:ext cx="315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https://habr.com/post/266385/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про ассемблер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KolibriOS</a:t>
            </a:r>
            <a:r>
              <a:rPr lang="en-US" sz="2400" dirty="0" smtClean="0"/>
              <a:t> – </a:t>
            </a:r>
            <a:r>
              <a:rPr lang="ru-RU" sz="2400" dirty="0" smtClean="0"/>
              <a:t>операционная система для </a:t>
            </a:r>
            <a:r>
              <a:rPr lang="en-US" sz="2400" dirty="0" smtClean="0"/>
              <a:t>x86, </a:t>
            </a:r>
            <a:r>
              <a:rPr lang="ru-RU" sz="2400" dirty="0" smtClean="0"/>
              <a:t>целиком написанная на ассемблере.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Системные требования:</a:t>
            </a:r>
          </a:p>
          <a:p>
            <a:r>
              <a:rPr lang="en-US" sz="2400" dirty="0" smtClean="0"/>
              <a:t>i586</a:t>
            </a:r>
            <a:r>
              <a:rPr lang="ru-RU" sz="2400" dirty="0" smtClean="0"/>
              <a:t>-совместимый процессор</a:t>
            </a:r>
            <a:endParaRPr lang="en-US" sz="2400" dirty="0"/>
          </a:p>
          <a:p>
            <a:r>
              <a:rPr lang="ru-RU" sz="2400" dirty="0" smtClean="0"/>
              <a:t>8 Мб оперативной памяти</a:t>
            </a:r>
            <a:endParaRPr lang="en-US" sz="2400" dirty="0"/>
          </a:p>
          <a:p>
            <a:r>
              <a:rPr lang="en-US" sz="2400" dirty="0" smtClean="0"/>
              <a:t>1.44</a:t>
            </a:r>
            <a:r>
              <a:rPr lang="ru-RU" sz="2400" dirty="0" smtClean="0"/>
              <a:t> </a:t>
            </a:r>
            <a:r>
              <a:rPr lang="en-US" sz="2400" dirty="0" smtClean="0"/>
              <a:t>M</a:t>
            </a:r>
            <a:r>
              <a:rPr lang="ru-RU" sz="2400" dirty="0" smtClean="0"/>
              <a:t>б</a:t>
            </a:r>
            <a:r>
              <a:rPr lang="en-US" sz="2400" dirty="0" smtClean="0"/>
              <a:t> </a:t>
            </a:r>
            <a:r>
              <a:rPr lang="ru-RU" sz="2400" dirty="0" smtClean="0"/>
              <a:t>на диске</a:t>
            </a:r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https://kolibrios.org/ru/index</a:t>
            </a:r>
          </a:p>
        </p:txBody>
      </p:sp>
    </p:spTree>
    <p:extLst>
      <p:ext uri="{BB962C8B-B14F-4D97-AF65-F5344CB8AC3E}">
        <p14:creationId xmlns:p14="http://schemas.microsoft.com/office/powerpoint/2010/main" val="20278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6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Ассемблер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ARM Thumb-2:</a:t>
            </a:r>
          </a:p>
          <a:p>
            <a:pPr marL="0" indent="0">
              <a:buNone/>
            </a:pPr>
            <a:endParaRPr lang="pt-BR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0x080003A4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2005      MOVS     r0,#0x05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0x080003A6 4905      LDR      r1,[pc,#20]  ; @0x080003BC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0x080003A8 6008      STR      r0,[r1,#0x00]</a:t>
            </a:r>
          </a:p>
          <a:p>
            <a:pPr marL="0" indent="0">
              <a:buNone/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0x080003AA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F6402008  MOVW     r0,#0xA08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0x080003AE 4904      LDR      r1,[pc,#16]  ; @0x080003C0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0x080003B0 8008      STRH     r0,[r1,#0x00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endParaRPr lang="ru-R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x86:</a:t>
            </a: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0x4018e8  &lt;+0x012c&gt;    8b 45 d4          mov    -0x2c(%ebp),%eax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0x4018eb  &lt;+0x012f&gt;    8b 40 18          mov    0x18(%eax),%eax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0x4018ee  &lt;+0x0132&gt;    8b 40 08          mov    0x8(%eax),%eax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0x4018f1  &lt;+0x0135&gt;    8b 55 ec          mov    -0x14(%ebp),%edx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0x4018f4  &lt;+0x0138&gt;    89 14 24          mov    %edx,(%esp)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0x4018f7  &lt;+0x013b&gt;    89 c1             mov    %eax,%ecx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0x4018f9  &lt;+0x013d&gt;    a1 40 86 44 00    mov    0x448640,%eax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0x4018fe  &lt;+0x0142&gt;    ff d0             call   *%eax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0x401900  &lt;+0x0144&gt;    83 ec 04          sub    $0x4,%esp</a:t>
            </a:r>
          </a:p>
        </p:txBody>
      </p:sp>
    </p:spTree>
    <p:extLst>
      <p:ext uri="{BB962C8B-B14F-4D97-AF65-F5344CB8AC3E}">
        <p14:creationId xmlns:p14="http://schemas.microsoft.com/office/powerpoint/2010/main" val="422447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Какие бывают инструкции ассемблера?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Autofit/>
          </a:bodyPr>
          <a:lstStyle/>
          <a:p>
            <a:r>
              <a:rPr lang="ru-RU" sz="2400" dirty="0"/>
              <a:t>Арифметика (сложить два числа, вычесть, умножить, разделить и т.д</a:t>
            </a:r>
            <a:r>
              <a:rPr lang="ru-RU" sz="2400" dirty="0" smtClean="0"/>
              <a:t>.).</a:t>
            </a:r>
          </a:p>
          <a:p>
            <a:endParaRPr lang="ru-RU" sz="2400" dirty="0"/>
          </a:p>
          <a:p>
            <a:r>
              <a:rPr lang="ru-RU" sz="2400" dirty="0"/>
              <a:t>Битовые операции (сдвиг, ИЛИ, И, НЕ и т.д</a:t>
            </a:r>
            <a:r>
              <a:rPr lang="ru-RU" sz="2400" dirty="0" smtClean="0"/>
              <a:t>.).</a:t>
            </a:r>
          </a:p>
          <a:p>
            <a:endParaRPr lang="ru-RU" sz="2400" dirty="0"/>
          </a:p>
          <a:p>
            <a:r>
              <a:rPr lang="ru-RU" sz="2400" dirty="0"/>
              <a:t>Перемещения между ячейками памяти (из переменной в переменную и т.д</a:t>
            </a:r>
            <a:r>
              <a:rPr lang="ru-RU" sz="2400" dirty="0" smtClean="0"/>
              <a:t>.).</a:t>
            </a:r>
          </a:p>
          <a:p>
            <a:endParaRPr lang="ru-RU" sz="2400" dirty="0"/>
          </a:p>
          <a:p>
            <a:r>
              <a:rPr lang="ru-RU" sz="2400" dirty="0"/>
              <a:t>Условные и безусловные переходы (</a:t>
            </a:r>
            <a:r>
              <a:rPr lang="ru-RU" sz="2400" dirty="0" err="1"/>
              <a:t>if-else</a:t>
            </a:r>
            <a:r>
              <a:rPr lang="ru-RU" sz="2400" dirty="0"/>
              <a:t> и </a:t>
            </a:r>
            <a:r>
              <a:rPr lang="ru-RU" sz="2400" dirty="0" err="1"/>
              <a:t>goto</a:t>
            </a:r>
            <a:r>
              <a:rPr lang="ru-RU" sz="2400" dirty="0" smtClean="0"/>
              <a:t>).</a:t>
            </a:r>
          </a:p>
          <a:p>
            <a:endParaRPr lang="ru-RU" sz="2400" dirty="0"/>
          </a:p>
          <a:p>
            <a:r>
              <a:rPr lang="ru-RU" sz="2400" dirty="0"/>
              <a:t>Прочие</a:t>
            </a:r>
          </a:p>
        </p:txBody>
      </p:sp>
    </p:spTree>
    <p:extLst>
      <p:ext uri="{BB962C8B-B14F-4D97-AF65-F5344CB8AC3E}">
        <p14:creationId xmlns:p14="http://schemas.microsoft.com/office/powerpoint/2010/main" val="40294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как хранится код?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Код на языке высокого уровня компилируется в ассемблерные инструкции – машинные </a:t>
            </a:r>
            <a:r>
              <a:rPr lang="ru-RU" sz="2400" dirty="0" smtClean="0"/>
              <a:t>команды.</a:t>
            </a:r>
          </a:p>
          <a:p>
            <a:endParaRPr lang="ru-RU" sz="2400" dirty="0"/>
          </a:p>
          <a:p>
            <a:r>
              <a:rPr lang="ru-RU" sz="2400" dirty="0"/>
              <a:t>Эти команды и выполняет </a:t>
            </a:r>
            <a:r>
              <a:rPr lang="ru-RU" sz="2400" dirty="0" smtClean="0"/>
              <a:t>процессор.</a:t>
            </a:r>
          </a:p>
          <a:p>
            <a:endParaRPr lang="ru-RU" sz="2400" dirty="0"/>
          </a:p>
          <a:p>
            <a:r>
              <a:rPr lang="ru-RU" sz="2400" dirty="0"/>
              <a:t>Каждая </a:t>
            </a:r>
            <a:r>
              <a:rPr lang="ru-RU" sz="2400" dirty="0" smtClean="0"/>
              <a:t>команда – </a:t>
            </a:r>
            <a:r>
              <a:rPr lang="ru-RU" sz="2400" dirty="0"/>
              <a:t>это </a:t>
            </a:r>
            <a:r>
              <a:rPr lang="ru-RU" sz="2400" dirty="0" smtClean="0"/>
              <a:t>число.</a:t>
            </a:r>
          </a:p>
          <a:p>
            <a:endParaRPr lang="ru-RU" sz="2400" dirty="0"/>
          </a:p>
          <a:p>
            <a:r>
              <a:rPr lang="ru-RU" sz="2400" dirty="0"/>
              <a:t>Числа хранятся в </a:t>
            </a:r>
            <a:r>
              <a:rPr lang="ru-RU" sz="2400" dirty="0" smtClean="0"/>
              <a:t>памяти</a:t>
            </a:r>
            <a:r>
              <a:rPr lang="ru-RU" sz="2400" dirty="0"/>
              <a:t>.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Код – </a:t>
            </a:r>
            <a:r>
              <a:rPr lang="ru-RU" sz="2400" dirty="0" smtClean="0"/>
              <a:t>это</a:t>
            </a:r>
            <a:r>
              <a:rPr lang="en-US" sz="2400" dirty="0" smtClean="0"/>
              <a:t> </a:t>
            </a:r>
            <a:r>
              <a:rPr lang="ru-RU" sz="2400" dirty="0" smtClean="0"/>
              <a:t>данные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27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такое процессорные регистры?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«Сверхоперативная память</a:t>
            </a:r>
            <a:r>
              <a:rPr lang="ru-RU" dirty="0" smtClean="0"/>
              <a:t>»</a:t>
            </a:r>
          </a:p>
          <a:p>
            <a:endParaRPr lang="ru-RU" dirty="0"/>
          </a:p>
          <a:p>
            <a:r>
              <a:rPr lang="ru-RU" dirty="0"/>
              <a:t>В них сохраняются результаты промежуточных </a:t>
            </a:r>
            <a:r>
              <a:rPr lang="ru-RU" dirty="0" smtClean="0"/>
              <a:t>вычислений</a:t>
            </a:r>
          </a:p>
          <a:p>
            <a:endParaRPr lang="ru-RU" dirty="0"/>
          </a:p>
          <a:p>
            <a:r>
              <a:rPr lang="ru-RU" dirty="0"/>
              <a:t>В RISC процессор не имеет прямого доступа к оперативной памяти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lvl="1"/>
            <a:r>
              <a:rPr lang="ru-RU" dirty="0"/>
              <a:t>Есть </a:t>
            </a:r>
            <a:r>
              <a:rPr lang="ru-RU" dirty="0" smtClean="0"/>
              <a:t>спец. команды </a:t>
            </a:r>
            <a:r>
              <a:rPr lang="ru-RU" dirty="0"/>
              <a:t>«загрузить значение из памяти в регистр» </a:t>
            </a:r>
            <a:r>
              <a:rPr lang="ru-RU" dirty="0" smtClean="0"/>
              <a:t>и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«выгрузить значение из регистра в память»</a:t>
            </a:r>
          </a:p>
        </p:txBody>
      </p:sp>
    </p:spTree>
    <p:extLst>
      <p:ext uri="{BB962C8B-B14F-4D97-AF65-F5344CB8AC3E}">
        <p14:creationId xmlns:p14="http://schemas.microsoft.com/office/powerpoint/2010/main" val="529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6" y="1815653"/>
            <a:ext cx="8020311" cy="283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Магия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4791" y="5229200"/>
            <a:ext cx="80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Как работает заклинание или ритуал? Просто работает! Причины не важны!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4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Приблизительное превращение</a:t>
            </a:r>
            <a:br>
              <a:rPr lang="ru-RU" dirty="0" smtClean="0"/>
            </a:br>
            <a:r>
              <a:rPr lang="ru-RU" dirty="0" smtClean="0"/>
              <a:t>из С в ассемблер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423941" y="2415568"/>
            <a:ext cx="329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1) загрузить в регистр 0 число 5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423941" y="2919624"/>
            <a:ext cx="329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2) загрузить в регистр 1 число 7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423941" y="3495688"/>
            <a:ext cx="366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3) сложить числа в регистрах 0 и 1; </a:t>
            </a:r>
          </a:p>
          <a:p>
            <a:r>
              <a:rPr lang="ru-RU" dirty="0" smtClean="0"/>
              <a:t>    результат поместить в регистр 2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423941" y="4287776"/>
            <a:ext cx="345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4) выгрузить число из регистра 2 </a:t>
            </a:r>
          </a:p>
          <a:p>
            <a:r>
              <a:rPr lang="ru-RU" dirty="0" smtClean="0"/>
              <a:t>    в память по адресу </a:t>
            </a:r>
            <a:r>
              <a:rPr lang="en-US" dirty="0" smtClean="0"/>
              <a:t>&amp;x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55589" y="2415568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 = 5 + 7;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9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ru-RU" dirty="0" smtClean="0"/>
              <a:t>Немного о компиляции в 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Каждый файл .с компилируется </a:t>
            </a:r>
            <a:r>
              <a:rPr lang="ru-RU" sz="2400" i="1" dirty="0" smtClean="0"/>
              <a:t>отдельно</a:t>
            </a:r>
            <a:r>
              <a:rPr lang="ru-RU" sz="2400" dirty="0" smtClean="0"/>
              <a:t> от всех остальных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Из каждого файла .с получается </a:t>
            </a:r>
            <a:r>
              <a:rPr lang="ru-RU" sz="2400" i="1" dirty="0" smtClean="0"/>
              <a:t>объектный файл </a:t>
            </a:r>
            <a:r>
              <a:rPr lang="ru-RU" sz="2400" dirty="0" smtClean="0"/>
              <a:t>.о</a:t>
            </a:r>
            <a:r>
              <a:rPr lang="en-US" sz="2400" dirty="0" smtClean="0"/>
              <a:t> </a:t>
            </a:r>
            <a:r>
              <a:rPr lang="ru-RU" sz="2400" dirty="0" smtClean="0"/>
              <a:t>или </a:t>
            </a:r>
            <a:r>
              <a:rPr lang="en-US" sz="2400" dirty="0" smtClean="0"/>
              <a:t>.</a:t>
            </a:r>
            <a:r>
              <a:rPr lang="en-US" sz="2400" dirty="0" err="1" smtClean="0"/>
              <a:t>obj</a:t>
            </a:r>
            <a:r>
              <a:rPr lang="en-US" sz="2400" dirty="0" smtClean="0"/>
              <a:t> </a:t>
            </a:r>
            <a:r>
              <a:rPr lang="ru-RU" sz="2400" dirty="0" smtClean="0"/>
              <a:t>или типа того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Линкер (компоновщик) </a:t>
            </a:r>
            <a:r>
              <a:rPr lang="ru-RU" sz="2400" i="1" dirty="0" smtClean="0"/>
              <a:t>компонует</a:t>
            </a:r>
            <a:r>
              <a:rPr lang="ru-RU" sz="2400" dirty="0" smtClean="0"/>
              <a:t> все объектные файлы в </a:t>
            </a:r>
            <a:r>
              <a:rPr lang="ru-RU" sz="2400" i="1" dirty="0" smtClean="0"/>
              <a:t>бинарный</a:t>
            </a:r>
            <a:r>
              <a:rPr lang="ru-RU" sz="2400" dirty="0" smtClean="0"/>
              <a:t> </a:t>
            </a:r>
            <a:r>
              <a:rPr lang="ru-RU" sz="2400" i="1" dirty="0" smtClean="0"/>
              <a:t>исполняемый</a:t>
            </a:r>
            <a:r>
              <a:rPr lang="ru-RU" sz="2400" dirty="0" smtClean="0"/>
              <a:t> файл (например, </a:t>
            </a:r>
            <a:r>
              <a:rPr lang="en-US" sz="2400" dirty="0" smtClean="0"/>
              <a:t>.exe)</a:t>
            </a:r>
            <a:r>
              <a:rPr lang="ru-RU" sz="24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</a:rPr>
              <a:t>Если программе нужен какой-то ресурс – например, картинка или звуковой файл – то его тоже можно просто «вклеить» в итоговый исполняемый файл</a:t>
            </a:r>
            <a:endParaRPr lang="ru-RU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Компилируем в стиле 70-х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armcc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foo.c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 smtClean="0"/>
              <a:t>получили </a:t>
            </a:r>
            <a:r>
              <a:rPr lang="en-US" sz="2000" dirty="0" err="1" smtClean="0"/>
              <a:t>main.o</a:t>
            </a:r>
            <a:r>
              <a:rPr lang="ru-RU" sz="2000" dirty="0" smtClean="0"/>
              <a:t> и </a:t>
            </a:r>
            <a:r>
              <a:rPr lang="en-US" sz="2000" dirty="0" err="1" smtClean="0"/>
              <a:t>foo.o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armlink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foo.o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-o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program.axf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 smtClean="0"/>
              <a:t>получился </a:t>
            </a:r>
            <a:r>
              <a:rPr lang="en-US" sz="2000" dirty="0" err="1" smtClean="0"/>
              <a:t>program.axf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84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Если вы не хотите каждый раз для каждого файла вызывать компилятор и линкер руками, то вам нужна </a:t>
            </a:r>
            <a:r>
              <a:rPr lang="ru-RU" i="1" dirty="0"/>
              <a:t>система сборки.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dirty="0"/>
              <a:t>Таких систем существует множество – например, </a:t>
            </a:r>
            <a:r>
              <a:rPr lang="en-US" dirty="0"/>
              <a:t>make, </a:t>
            </a:r>
            <a:r>
              <a:rPr lang="en-US" dirty="0" err="1"/>
              <a:t>cmake</a:t>
            </a:r>
            <a:r>
              <a:rPr lang="en-US" dirty="0"/>
              <a:t>, </a:t>
            </a:r>
            <a:r>
              <a:rPr lang="en-US" dirty="0" err="1"/>
              <a:t>qmake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Компилятор </a:t>
            </a:r>
            <a:r>
              <a:rPr lang="en-US" i="1" dirty="0" err="1"/>
              <a:t>armcc</a:t>
            </a:r>
            <a:r>
              <a:rPr lang="ru-RU" dirty="0"/>
              <a:t> работает на процессоре с архитектурой </a:t>
            </a:r>
            <a:r>
              <a:rPr lang="en-US" dirty="0"/>
              <a:t>x86</a:t>
            </a:r>
            <a:r>
              <a:rPr lang="ru-RU" dirty="0" smtClean="0"/>
              <a:t>, да еще </a:t>
            </a:r>
            <a:r>
              <a:rPr lang="ru-RU" dirty="0"/>
              <a:t>на </a:t>
            </a:r>
            <a:r>
              <a:rPr lang="en-US" dirty="0"/>
              <a:t>Windows.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А исполняемый файл получился в формате </a:t>
            </a:r>
            <a:r>
              <a:rPr lang="en-US" dirty="0" err="1"/>
              <a:t>axf</a:t>
            </a:r>
            <a:r>
              <a:rPr lang="en-US" dirty="0"/>
              <a:t>, </a:t>
            </a:r>
            <a:r>
              <a:rPr lang="ru-RU" dirty="0"/>
              <a:t>он заработает только на нашем микроконтроллере.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Это называется </a:t>
            </a:r>
            <a:r>
              <a:rPr lang="ru-RU" u="sng" dirty="0"/>
              <a:t>кросс-компиляция </a:t>
            </a:r>
            <a:r>
              <a:rPr lang="en-US" dirty="0"/>
              <a:t>– </a:t>
            </a:r>
            <a:r>
              <a:rPr lang="ru-RU" dirty="0"/>
              <a:t>т.е. компиляция под другую платформу.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7</a:t>
            </a:r>
            <a:r>
              <a:rPr lang="ru-RU" dirty="0" smtClean="0"/>
              <a:t>0-е остались позади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 1975 года существует концепция </a:t>
            </a:r>
            <a:r>
              <a:rPr lang="en-US" sz="2400" dirty="0" smtClean="0"/>
              <a:t>IDE – </a:t>
            </a:r>
            <a:r>
              <a:rPr lang="ru-RU" sz="2400" dirty="0" smtClean="0"/>
              <a:t>интегрированной среды разработки.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Такая среда совмещает в себе</a:t>
            </a:r>
            <a:r>
              <a:rPr lang="en-US" sz="2400" dirty="0"/>
              <a:t>: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r>
              <a:rPr lang="ru-RU" sz="2400" dirty="0" smtClean="0"/>
              <a:t>редактор исходного кода</a:t>
            </a:r>
            <a:endParaRPr lang="en-US" sz="2400" dirty="0"/>
          </a:p>
          <a:p>
            <a:r>
              <a:rPr lang="ru-RU" sz="2400" dirty="0" smtClean="0"/>
              <a:t>систему сборки</a:t>
            </a:r>
          </a:p>
          <a:p>
            <a:r>
              <a:rPr lang="ru-RU" sz="2400" dirty="0" smtClean="0"/>
              <a:t>отладчик</a:t>
            </a:r>
          </a:p>
          <a:p>
            <a:r>
              <a:rPr lang="ru-RU" sz="2400" dirty="0" smtClean="0"/>
              <a:t>дизассемблер</a:t>
            </a:r>
          </a:p>
          <a:p>
            <a:r>
              <a:rPr lang="ru-RU" sz="2400" dirty="0" smtClean="0"/>
              <a:t>примочки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851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en-US" dirty="0" smtClean="0"/>
              <a:t>ARM Cortex-M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1125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IAR:</a:t>
            </a:r>
          </a:p>
          <a:p>
            <a:r>
              <a:rPr lang="ru-RU" dirty="0" smtClean="0"/>
              <a:t>работает «из коробки»</a:t>
            </a:r>
            <a:endParaRPr lang="en-US" dirty="0" smtClean="0"/>
          </a:p>
          <a:p>
            <a:r>
              <a:rPr lang="ru-RU" dirty="0" smtClean="0"/>
              <a:t>интерфейс в стиле </a:t>
            </a:r>
            <a:r>
              <a:rPr lang="en-US" dirty="0" smtClean="0"/>
              <a:t>Windows 95</a:t>
            </a:r>
            <a:endParaRPr lang="ru-RU" dirty="0" smtClean="0"/>
          </a:p>
          <a:p>
            <a:r>
              <a:rPr lang="ru-RU" dirty="0" smtClean="0"/>
              <a:t>есть бесплатная версия</a:t>
            </a:r>
          </a:p>
          <a:p>
            <a:r>
              <a:rPr lang="ru-RU" dirty="0" smtClean="0"/>
              <a:t>есть симулятор процессора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en-US" dirty="0"/>
              <a:t>Eclipse + </a:t>
            </a:r>
            <a:r>
              <a:rPr lang="en-US" dirty="0" smtClean="0"/>
              <a:t>Eclipse-based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Workbench,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Atollic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True Studio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т.д.)</a:t>
            </a:r>
          </a:p>
          <a:p>
            <a:r>
              <a:rPr lang="ru-RU" dirty="0" smtClean="0"/>
              <a:t>бесплатное, свободное ПО</a:t>
            </a:r>
          </a:p>
          <a:p>
            <a:r>
              <a:rPr lang="ru-RU" dirty="0" smtClean="0"/>
              <a:t>можно прикрутить компилятор </a:t>
            </a:r>
            <a:r>
              <a:rPr lang="en-US" dirty="0" err="1" smtClean="0"/>
              <a:t>gcc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clang</a:t>
            </a:r>
            <a:endParaRPr lang="ru-RU" dirty="0" smtClean="0"/>
          </a:p>
          <a:p>
            <a:r>
              <a:rPr lang="ru-RU" dirty="0" smtClean="0"/>
              <a:t>можно прикрутить </a:t>
            </a:r>
            <a:r>
              <a:rPr lang="ru-RU" i="1" dirty="0" smtClean="0"/>
              <a:t>симулятор процессора </a:t>
            </a:r>
            <a:r>
              <a:rPr lang="ru-RU" dirty="0" smtClean="0"/>
              <a:t>- </a:t>
            </a:r>
            <a:r>
              <a:rPr lang="en-US" dirty="0" err="1" smtClean="0"/>
              <a:t>qemu</a:t>
            </a:r>
            <a:endParaRPr lang="en-US" dirty="0" smtClean="0"/>
          </a:p>
          <a:p>
            <a:r>
              <a:rPr lang="ru-RU" dirty="0" smtClean="0"/>
              <a:t>набор</a:t>
            </a:r>
            <a:r>
              <a:rPr lang="ru-RU" i="1" dirty="0" smtClean="0"/>
              <a:t> «сделай сам»</a:t>
            </a:r>
            <a:endParaRPr lang="ru-RU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Keil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работает «из коробки»</a:t>
            </a:r>
            <a:endParaRPr lang="en-US" dirty="0" smtClean="0"/>
          </a:p>
          <a:p>
            <a:r>
              <a:rPr lang="ru-RU" dirty="0" smtClean="0"/>
              <a:t>интерфейс в стиле </a:t>
            </a:r>
            <a:r>
              <a:rPr lang="en-US" dirty="0" smtClean="0"/>
              <a:t>Windows 98</a:t>
            </a:r>
            <a:endParaRPr lang="ru-RU" dirty="0" smtClean="0"/>
          </a:p>
          <a:p>
            <a:r>
              <a:rPr lang="ru-RU" dirty="0" smtClean="0"/>
              <a:t>есть бесплатная версия</a:t>
            </a:r>
          </a:p>
          <a:p>
            <a:r>
              <a:rPr lang="ru-RU" dirty="0" smtClean="0"/>
              <a:t>есть симулятор процессора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93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</a:t>
            </a:r>
            <a:r>
              <a:rPr lang="en-US" dirty="0" smtClean="0"/>
              <a:t>IDE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Редактор кода</a:t>
            </a:r>
          </a:p>
          <a:p>
            <a:pPr lvl="1"/>
            <a:r>
              <a:rPr lang="ru-RU" sz="2400" dirty="0" smtClean="0"/>
              <a:t>Подсветка синтаксиса</a:t>
            </a:r>
          </a:p>
          <a:p>
            <a:pPr lvl="1"/>
            <a:r>
              <a:rPr lang="ru-RU" sz="2400" smtClean="0"/>
              <a:t>Автодополнение</a:t>
            </a:r>
            <a:endParaRPr lang="ru-RU" sz="2400" dirty="0" smtClean="0"/>
          </a:p>
          <a:p>
            <a:pPr lvl="1"/>
            <a:r>
              <a:rPr lang="ru-RU" sz="2400" dirty="0" smtClean="0"/>
              <a:t>Поиск слов</a:t>
            </a:r>
          </a:p>
          <a:p>
            <a:pPr lvl="1"/>
            <a:r>
              <a:rPr lang="ru-RU" sz="2400" dirty="0" smtClean="0"/>
              <a:t>Переход к определению (</a:t>
            </a:r>
            <a:r>
              <a:rPr lang="en-US" sz="2400" dirty="0" smtClean="0"/>
              <a:t>Go to definition)</a:t>
            </a:r>
          </a:p>
          <a:p>
            <a:pPr lvl="1"/>
            <a:r>
              <a:rPr lang="ru-RU" sz="2400" dirty="0" smtClean="0"/>
              <a:t>Добавить-убавить отступ</a:t>
            </a:r>
          </a:p>
          <a:p>
            <a:pPr lvl="1"/>
            <a:r>
              <a:rPr lang="ru-RU" sz="2400" dirty="0" smtClean="0"/>
              <a:t>Закомментировать-</a:t>
            </a:r>
            <a:r>
              <a:rPr lang="ru-RU" sz="2400" dirty="0" err="1" smtClean="0"/>
              <a:t>раскомментировать</a:t>
            </a:r>
            <a:r>
              <a:rPr lang="ru-RU" sz="2400" dirty="0" smtClean="0"/>
              <a:t> блок</a:t>
            </a:r>
          </a:p>
          <a:p>
            <a:pPr lvl="1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101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</a:t>
            </a:r>
            <a:r>
              <a:rPr lang="en-US" dirty="0" smtClean="0"/>
              <a:t>IDE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Система сборки</a:t>
            </a:r>
          </a:p>
          <a:p>
            <a:pPr lvl="1"/>
            <a:r>
              <a:rPr lang="ru-RU" sz="2400" dirty="0" smtClean="0"/>
              <a:t>Перекомпилировать текущий файл</a:t>
            </a:r>
          </a:p>
          <a:p>
            <a:pPr lvl="1"/>
            <a:r>
              <a:rPr lang="ru-RU" sz="2400" dirty="0" smtClean="0"/>
              <a:t>Или весь проект</a:t>
            </a:r>
          </a:p>
          <a:p>
            <a:pPr lvl="1"/>
            <a:r>
              <a:rPr lang="ru-RU" sz="2400" dirty="0" smtClean="0"/>
              <a:t>Вывод ошибок и предупреждений компилятора</a:t>
            </a:r>
          </a:p>
          <a:p>
            <a:pPr lvl="1"/>
            <a:r>
              <a:rPr lang="ru-RU" sz="2400" dirty="0" smtClean="0"/>
              <a:t>Задать настройки компилятора</a:t>
            </a:r>
          </a:p>
          <a:p>
            <a:pPr marL="457200" lvl="1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18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</a:t>
            </a:r>
            <a:r>
              <a:rPr lang="en-US" dirty="0" smtClean="0"/>
              <a:t>IDE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Отладчик</a:t>
            </a:r>
          </a:p>
          <a:p>
            <a:pPr lvl="1"/>
            <a:r>
              <a:rPr lang="ru-RU" sz="2400" dirty="0" smtClean="0"/>
              <a:t>Запустить программу</a:t>
            </a:r>
          </a:p>
          <a:p>
            <a:pPr lvl="1"/>
            <a:r>
              <a:rPr lang="ru-RU" sz="2400" dirty="0" smtClean="0"/>
              <a:t>Выполнить программу по шагам</a:t>
            </a:r>
          </a:p>
          <a:p>
            <a:pPr lvl="1"/>
            <a:r>
              <a:rPr lang="ru-RU" sz="2400" dirty="0" smtClean="0"/>
              <a:t>Поставить точку останова (</a:t>
            </a:r>
            <a:r>
              <a:rPr lang="en-US" sz="2400" dirty="0" smtClean="0"/>
              <a:t>breakpoint)</a:t>
            </a:r>
          </a:p>
          <a:p>
            <a:pPr lvl="1"/>
            <a:r>
              <a:rPr lang="ru-RU" sz="2400" dirty="0" smtClean="0"/>
              <a:t>Выполнить до точки останова или до курсора</a:t>
            </a:r>
          </a:p>
          <a:p>
            <a:pPr lvl="1"/>
            <a:r>
              <a:rPr lang="ru-RU" sz="2400" dirty="0" smtClean="0"/>
              <a:t>Показать дизассемблированный код</a:t>
            </a:r>
          </a:p>
          <a:p>
            <a:pPr lvl="1"/>
            <a:r>
              <a:rPr lang="ru-RU" sz="2400" dirty="0" smtClean="0"/>
              <a:t>Показать содержимое памяти</a:t>
            </a:r>
          </a:p>
          <a:p>
            <a:pPr lvl="1"/>
            <a:r>
              <a:rPr lang="ru-RU" sz="2400" dirty="0" smtClean="0"/>
              <a:t>Показать значение переменной </a:t>
            </a:r>
            <a:r>
              <a:rPr lang="en-US" sz="2400" dirty="0" smtClean="0"/>
              <a:t>– </a:t>
            </a:r>
            <a:r>
              <a:rPr lang="ru-RU" sz="2400" dirty="0" smtClean="0"/>
              <a:t>окна </a:t>
            </a:r>
            <a:r>
              <a:rPr lang="en-US" sz="2400" dirty="0" smtClean="0"/>
              <a:t>locals, watch</a:t>
            </a:r>
            <a:endParaRPr lang="ru-RU" sz="2400" dirty="0" smtClean="0"/>
          </a:p>
          <a:p>
            <a:pPr marL="457200" lvl="1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916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что у черного ящика внутри?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4006028" cy="14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05600" y="3129667"/>
            <a:ext cx="24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Много черных ящиков!</a:t>
            </a:r>
            <a:endParaRPr lang="ru-RU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69" y="3531242"/>
            <a:ext cx="4324389" cy="334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3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Абстракции имеют ограниченную область применимости</a:t>
            </a:r>
            <a:endParaRPr lang="ru-RU" dirty="0"/>
          </a:p>
        </p:txBody>
      </p:sp>
      <p:pic>
        <p:nvPicPr>
          <p:cNvPr id="5122" name="Picture 2" descr="http://latex.codecogs.com/png.latex?%5Cdpi%7B200%7D%20%5Chuge%20%5Cvec%7Bv_a%7D%20%3D%20%5Cvec%7Bv_r%7D%20&amp;plus;%20%5Cvec%7Bv_e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48585"/>
            <a:ext cx="2736304" cy="4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2204864"/>
            <a:ext cx="3584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Сложение скоростей </a:t>
            </a:r>
          </a:p>
          <a:p>
            <a:r>
              <a:rPr lang="ru-RU" sz="2400" dirty="0" smtClean="0"/>
              <a:t>в классической механике:</a:t>
            </a:r>
            <a:endParaRPr lang="ru-RU" sz="2400" dirty="0"/>
          </a:p>
        </p:txBody>
      </p:sp>
      <p:pic>
        <p:nvPicPr>
          <p:cNvPr id="5124" name="Picture 4" descr="http://latex.codecogs.com/png.latex?%5Cdpi%7B200%7D%20%5Chuge%20%5Cmathbf%7Bv%7D_%7Brel%7D%20%3D%20%5Cfrac%7B%7Bv%7D_%7B1%7D&amp;plus;%7Bv%7D_%7B2%7D%7D%7B1&amp;plus;%5Cdisplaystyle%5Cfrac%7B%7Bv%7D_%7B1%7D%7Bv%7D_%7B2%7D%7D%7Bc%5E2%7D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12976"/>
            <a:ext cx="3400012" cy="158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3589787"/>
            <a:ext cx="3873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Сложение скоростей </a:t>
            </a:r>
          </a:p>
          <a:p>
            <a:r>
              <a:rPr lang="ru-RU" sz="2400" dirty="0" smtClean="0"/>
              <a:t>в релятивистской механике: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64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«Закон дырявых абстракций»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31640" y="2052751"/>
            <a:ext cx="674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Все нетривиальные абстракции дырявы</a:t>
            </a:r>
            <a:r>
              <a:rPr lang="ru-RU" sz="2800" b="1" dirty="0"/>
              <a:t>.</a:t>
            </a:r>
            <a:r>
              <a:rPr lang="ru-RU" sz="2800" b="1" dirty="0" smtClean="0"/>
              <a:t> </a:t>
            </a:r>
          </a:p>
          <a:p>
            <a:pPr algn="r"/>
            <a:r>
              <a:rPr lang="ru-RU" sz="2800" b="1" dirty="0" smtClean="0"/>
              <a:t>(Дж. </a:t>
            </a:r>
            <a:r>
              <a:rPr lang="ru-RU" sz="2800" b="1" dirty="0" err="1" smtClean="0"/>
              <a:t>Спольски</a:t>
            </a:r>
            <a:r>
              <a:rPr lang="ru-RU" sz="2800" b="1" dirty="0" smtClean="0"/>
              <a:t>)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4221088"/>
            <a:ext cx="78488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Следствие 1: единственный </a:t>
            </a:r>
            <a:r>
              <a:rPr lang="ru-RU" sz="2000" i="1" dirty="0" smtClean="0"/>
              <a:t>нормальный </a:t>
            </a:r>
            <a:r>
              <a:rPr lang="ru-RU" sz="2000" dirty="0" smtClean="0"/>
              <a:t>способ залатать эти дыры - узнать, как работают абстракции, и какие подробности они скрывают. </a:t>
            </a:r>
          </a:p>
          <a:p>
            <a:endParaRPr lang="ru-RU" sz="2000" dirty="0"/>
          </a:p>
          <a:p>
            <a:r>
              <a:rPr lang="ru-RU" sz="2000" dirty="0" smtClean="0"/>
              <a:t>Следствие 2: абстракции экономят наше </a:t>
            </a:r>
            <a:r>
              <a:rPr lang="ru-RU" sz="2000" i="1" dirty="0" smtClean="0"/>
              <a:t>рабочее</a:t>
            </a:r>
            <a:r>
              <a:rPr lang="ru-RU" sz="2000" dirty="0" smtClean="0"/>
              <a:t> время, </a:t>
            </a:r>
            <a:endParaRPr lang="en-US" sz="2000" dirty="0" smtClean="0"/>
          </a:p>
          <a:p>
            <a:r>
              <a:rPr lang="ru-RU" sz="2000" dirty="0" smtClean="0"/>
              <a:t>но не экономят </a:t>
            </a:r>
            <a:r>
              <a:rPr lang="ru-RU" sz="2000" i="1" dirty="0" smtClean="0"/>
              <a:t>учебное</a:t>
            </a:r>
            <a:r>
              <a:rPr lang="ru-RU" sz="2000" dirty="0" smtClean="0"/>
              <a:t> время.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3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Часто ли вам говорили «забудьте все, что знали раньше»?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Забудьте об этом!</a:t>
            </a:r>
          </a:p>
          <a:p>
            <a:endParaRPr lang="ru-RU" sz="2800" dirty="0" smtClean="0"/>
          </a:p>
          <a:p>
            <a:r>
              <a:rPr lang="ru-RU" sz="2800" dirty="0" smtClean="0"/>
              <a:t>Не забывайте все, что знали раньше – уточняйте область применимости!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875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устроена память?</a:t>
            </a:r>
            <a:endParaRPr lang="ru-RU" dirty="0"/>
          </a:p>
        </p:txBody>
      </p:sp>
      <p:pic>
        <p:nvPicPr>
          <p:cNvPr id="3" name="Picture 2" descr="http://cpuville.com/images/register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62886"/>
            <a:ext cx="24378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7840" y="2103713"/>
            <a:ext cx="116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D-</a:t>
            </a:r>
            <a:r>
              <a:rPr lang="ru-RU" dirty="0" smtClean="0"/>
              <a:t>триггер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132856"/>
            <a:ext cx="5616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Позволяет хранить 1 бит информации:</a:t>
            </a:r>
          </a:p>
          <a:p>
            <a:endParaRPr lang="ru-RU" dirty="0"/>
          </a:p>
          <a:p>
            <a:r>
              <a:rPr lang="en-US" dirty="0" smtClean="0"/>
              <a:t>D – </a:t>
            </a:r>
            <a:r>
              <a:rPr lang="ru-RU" dirty="0" smtClean="0"/>
              <a:t>вход данных;</a:t>
            </a:r>
          </a:p>
          <a:p>
            <a:r>
              <a:rPr lang="ru-RU" dirty="0" smtClean="0"/>
              <a:t>Е – включение:   триггер запоминает состояние входа </a:t>
            </a:r>
            <a:r>
              <a:rPr lang="en-US" dirty="0" smtClean="0"/>
              <a:t>D </a:t>
            </a:r>
            <a:r>
              <a:rPr lang="ru-RU" dirty="0" smtClean="0"/>
              <a:t>при логической единице на входе Е</a:t>
            </a:r>
          </a:p>
          <a:p>
            <a:endParaRPr lang="ru-RU" dirty="0"/>
          </a:p>
          <a:p>
            <a:r>
              <a:rPr lang="en-US" dirty="0" smtClean="0"/>
              <a:t>Q – </a:t>
            </a:r>
            <a:r>
              <a:rPr lang="ru-RU" dirty="0" smtClean="0"/>
              <a:t>прямой выход (совпадает с хранимым состоянием)</a:t>
            </a:r>
          </a:p>
          <a:p>
            <a:r>
              <a:rPr lang="en-US" dirty="0" smtClean="0"/>
              <a:t>Q̅ – </a:t>
            </a:r>
            <a:r>
              <a:rPr lang="ru-RU" dirty="0" smtClean="0"/>
              <a:t>инверсный выход </a:t>
            </a:r>
            <a:r>
              <a:rPr lang="en-US" dirty="0" smtClean="0"/>
              <a:t> </a:t>
            </a:r>
            <a:r>
              <a:rPr lang="ru-RU" dirty="0" smtClean="0"/>
              <a:t>(инверсия хранимого состояния)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4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1711</Words>
  <Application>Microsoft Office PowerPoint</Application>
  <PresentationFormat>Экран (4:3)</PresentationFormat>
  <Paragraphs>358</Paragraphs>
  <Slides>48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Consolas</vt:lpstr>
      <vt:lpstr>Calibri</vt:lpstr>
      <vt:lpstr>Cambria Math</vt:lpstr>
      <vt:lpstr>Courier New</vt:lpstr>
      <vt:lpstr>Тема Office</vt:lpstr>
      <vt:lpstr>1_Тема Office</vt:lpstr>
      <vt:lpstr>2_Тема Office</vt:lpstr>
      <vt:lpstr>Краткое содержание сегодняшнего материала</vt:lpstr>
      <vt:lpstr>Принцип черного ящика</vt:lpstr>
      <vt:lpstr>Инкапсуляция</vt:lpstr>
      <vt:lpstr>Магия</vt:lpstr>
      <vt:lpstr>А что у черного ящика внутри?</vt:lpstr>
      <vt:lpstr>Абстракции имеют ограниченную область применимости</vt:lpstr>
      <vt:lpstr>«Закон дырявых абстракций»</vt:lpstr>
      <vt:lpstr>Часто ли вам говорили «забудьте все, что знали раньше»?</vt:lpstr>
      <vt:lpstr>Как устроена память?</vt:lpstr>
      <vt:lpstr>Как устроен D-триггер?</vt:lpstr>
      <vt:lpstr>А как устроен элемент НЕ-И?</vt:lpstr>
      <vt:lpstr>А как устроен транзистор?</vt:lpstr>
      <vt:lpstr>Как вовремя остановиться?</vt:lpstr>
      <vt:lpstr>Как хранить несколько бит?</vt:lpstr>
      <vt:lpstr>Как хранить много-много бит?</vt:lpstr>
      <vt:lpstr>Как хранить много-много бит?</vt:lpstr>
      <vt:lpstr>Запись</vt:lpstr>
      <vt:lpstr>Чтение</vt:lpstr>
      <vt:lpstr>Как хранить много-много бит?</vt:lpstr>
      <vt:lpstr>Как хранить много байт?</vt:lpstr>
      <vt:lpstr>Как это выглядит в реальности?</vt:lpstr>
      <vt:lpstr>Презентация PowerPoint</vt:lpstr>
      <vt:lpstr>Презентация PowerPoint</vt:lpstr>
      <vt:lpstr>SRAM</vt:lpstr>
      <vt:lpstr>Память с адресной структурой</vt:lpstr>
      <vt:lpstr>А как хранятся многобайтные объекты?</vt:lpstr>
      <vt:lpstr>Endianness (порядок байт)</vt:lpstr>
      <vt:lpstr>Ассемблер и машинный код</vt:lpstr>
      <vt:lpstr>А что такое «ассемблер»?</vt:lpstr>
      <vt:lpstr>Зачем знать ассемблер?</vt:lpstr>
      <vt:lpstr>Если вы не верите, что ассемблер – это просто</vt:lpstr>
      <vt:lpstr>Зачем знать ассемблер?</vt:lpstr>
      <vt:lpstr>Зачем знать ассемблер?</vt:lpstr>
      <vt:lpstr>И еще про ассемблер</vt:lpstr>
      <vt:lpstr>Презентация PowerPoint</vt:lpstr>
      <vt:lpstr>Ассемблер</vt:lpstr>
      <vt:lpstr>Какие бывают инструкции ассемблера?</vt:lpstr>
      <vt:lpstr>А как хранится код?</vt:lpstr>
      <vt:lpstr>Что такое процессорные регистры?</vt:lpstr>
      <vt:lpstr>Приблизительное превращение из С в ассемблер</vt:lpstr>
      <vt:lpstr>Немного о компиляции в С</vt:lpstr>
      <vt:lpstr>Компилируем в стиле 70-х</vt:lpstr>
      <vt:lpstr>Презентация PowerPoint</vt:lpstr>
      <vt:lpstr>70-е остались позади</vt:lpstr>
      <vt:lpstr>IDE для ARM Cortex-M</vt:lpstr>
      <vt:lpstr>Возможности IDE</vt:lpstr>
      <vt:lpstr>Возможности IDE</vt:lpstr>
      <vt:lpstr>Возможности 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Краткое содержание сегодняшнего материала</dc:title>
  <dc:creator>Mbzyab</dc:creator>
  <cp:lastModifiedBy>vlad melnikov</cp:lastModifiedBy>
  <cp:revision>210</cp:revision>
  <dcterms:created xsi:type="dcterms:W3CDTF">2014-09-14T20:23:19Z</dcterms:created>
  <dcterms:modified xsi:type="dcterms:W3CDTF">2018-10-07T10:59:36Z</dcterms:modified>
</cp:coreProperties>
</file>